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58" r:id="rId5"/>
    <p:sldId id="265" r:id="rId6"/>
    <p:sldId id="268" r:id="rId7"/>
    <p:sldId id="266" r:id="rId8"/>
    <p:sldId id="267" r:id="rId9"/>
    <p:sldId id="264" r:id="rId10"/>
    <p:sldId id="260" r:id="rId11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8336" autoAdjust="0"/>
  </p:normalViewPr>
  <p:slideViewPr>
    <p:cSldViewPr snapToGrid="0" snapToObjects="1" showGuides="1">
      <p:cViewPr>
        <p:scale>
          <a:sx n="82" d="100"/>
          <a:sy n="82" d="100"/>
        </p:scale>
        <p:origin x="-9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18/07/2018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18/07/2018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18/07/2018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ml.org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800" b="1" dirty="0" smtClean="0">
                <a:solidFill>
                  <a:srgbClr val="0A253E"/>
                </a:solidFill>
                <a:latin typeface="Candara"/>
                <a:cs typeface="Candara"/>
              </a:rPr>
              <a:t>Modelo 4+1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17835" y="1052694"/>
            <a:ext cx="798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419" sz="2400" b="1" i="1" dirty="0" smtClean="0"/>
              <a:t>Bibliografía</a:t>
            </a:r>
            <a:endParaRPr lang="es-CL" sz="2400" b="1" i="1" dirty="0"/>
          </a:p>
        </p:txBody>
      </p:sp>
      <p:sp>
        <p:nvSpPr>
          <p:cNvPr id="10" name="9 Rectángulo"/>
          <p:cNvSpPr/>
          <p:nvPr/>
        </p:nvSpPr>
        <p:spPr>
          <a:xfrm>
            <a:off x="617835" y="1871378"/>
            <a:ext cx="8089437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CL" sz="1900" i="1" dirty="0"/>
              <a:t>[Booch et al., 1999] Booch, G., Rumbaugh, J., Jacobson, I. “El Lenguaje Unificado de Modelado”. Addison Wesley, 1999 [Jacobson et al., 2000] Jacobson, I., Booch, G.,</a:t>
            </a:r>
            <a:r>
              <a:rPr lang="es-419" sz="1900" i="1" dirty="0"/>
              <a:t> </a:t>
            </a:r>
            <a:r>
              <a:rPr lang="es-CL" sz="1900" i="1" dirty="0"/>
              <a:t>Rumbaugh, J. “El Proceso Unificado de Desarrollo”, Addison Wesley, 2000 </a:t>
            </a:r>
            <a:endParaRPr lang="es-419" sz="1900" i="1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419" sz="1900" i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CL" sz="1900" i="1" dirty="0"/>
              <a:t>[Kruchten, 1995] Kruchten, P. “The “4+1” View Model of Software Architecture”. IEEE Software, 12(6):42-50, November 1995</a:t>
            </a:r>
          </a:p>
          <a:p>
            <a:pPr algn="just"/>
            <a:endParaRPr lang="es-CL" sz="1900" i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900" i="1" dirty="0" smtClean="0"/>
              <a:t>Phillipe </a:t>
            </a:r>
            <a:r>
              <a:rPr lang="en-US" sz="1900" i="1" dirty="0"/>
              <a:t>Kruchten and Ch. Thompson. An object-oriented, </a:t>
            </a:r>
            <a:r>
              <a:rPr lang="en-US" sz="1900" i="1" dirty="0" smtClean="0"/>
              <a:t>distributed</a:t>
            </a:r>
            <a:r>
              <a:rPr lang="es-419" sz="1900" i="1" dirty="0" smtClean="0"/>
              <a:t> </a:t>
            </a:r>
            <a:r>
              <a:rPr lang="en-US" sz="1900" i="1" dirty="0" smtClean="0"/>
              <a:t>architecture </a:t>
            </a:r>
            <a:r>
              <a:rPr lang="en-US" sz="1900" i="1" dirty="0"/>
              <a:t>for large scale ada </a:t>
            </a:r>
            <a:r>
              <a:rPr lang="en-US" sz="1900" i="1" dirty="0" smtClean="0"/>
              <a:t>systems.</a:t>
            </a:r>
            <a:r>
              <a:rPr lang="es-419" sz="1900" i="1" dirty="0" smtClean="0"/>
              <a:t> </a:t>
            </a:r>
            <a:r>
              <a:rPr lang="en-US" sz="1900" i="1" dirty="0" smtClean="0"/>
              <a:t>In </a:t>
            </a:r>
            <a:r>
              <a:rPr lang="en-US" sz="1900" i="1" dirty="0"/>
              <a:t>Proceedings of the TRI-Ada’94 Conference, pages 262–271, Baltimore, November 1994. ACM</a:t>
            </a:r>
            <a:r>
              <a:rPr lang="en-US" sz="1900" i="1" dirty="0" smtClean="0"/>
              <a:t>.</a:t>
            </a:r>
            <a:endParaRPr lang="es-419" sz="1900" i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419" sz="1900" i="1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L" sz="1900" i="1" dirty="0">
                <a:hlinkClick r:id="rId2"/>
              </a:rPr>
              <a:t>http://</a:t>
            </a:r>
            <a:r>
              <a:rPr lang="es-CL" sz="1900" i="1" dirty="0" smtClean="0">
                <a:hlinkClick r:id="rId2"/>
              </a:rPr>
              <a:t>www.uml.org</a:t>
            </a:r>
            <a:endParaRPr lang="es-419" sz="1900" i="1" dirty="0" smtClean="0"/>
          </a:p>
        </p:txBody>
      </p:sp>
      <p:sp>
        <p:nvSpPr>
          <p:cNvPr id="5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68437" y="599988"/>
            <a:ext cx="4005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4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Conocer y documentar la vista +1 Escenarios, a través del lenguaje UML</a:t>
            </a:r>
            <a:endParaRPr lang="es-CL" sz="2400" dirty="0">
              <a:solidFill>
                <a:schemeClr val="bg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87945" y="3127276"/>
            <a:ext cx="38863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0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r>
              <a:rPr lang="es-419" sz="2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endParaRPr lang="es-CL" sz="22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6" y="1345392"/>
            <a:ext cx="7679634" cy="4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630820" y="1203952"/>
            <a:ext cx="80038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900" b="1" i="1" dirty="0"/>
              <a:t>Vista </a:t>
            </a:r>
            <a:r>
              <a:rPr lang="es-CL" sz="1900" b="1" i="1" dirty="0" smtClean="0"/>
              <a:t>+1 de </a:t>
            </a:r>
            <a:r>
              <a:rPr lang="es-CL" sz="1900" b="1" i="1" dirty="0"/>
              <a:t>Escenarios</a:t>
            </a:r>
            <a:r>
              <a:rPr lang="es-CL" sz="1900" i="1" dirty="0"/>
              <a:t>: </a:t>
            </a:r>
            <a:r>
              <a:rPr lang="es-CL" sz="1900" i="1" dirty="0" smtClean="0"/>
              <a:t>Es</a:t>
            </a:r>
            <a:r>
              <a:rPr lang="es-419" sz="1900" i="1" dirty="0" smtClean="0"/>
              <a:t> </a:t>
            </a:r>
            <a:r>
              <a:rPr lang="es-CL" sz="1900" i="1" dirty="0" smtClean="0"/>
              <a:t>representada </a:t>
            </a:r>
            <a:r>
              <a:rPr lang="es-CL" sz="1900" i="1" dirty="0"/>
              <a:t>por los casos de uso </a:t>
            </a:r>
            <a:r>
              <a:rPr lang="es-419" sz="1900" i="1" dirty="0" smtClean="0"/>
              <a:t>de</a:t>
            </a:r>
            <a:r>
              <a:rPr lang="es-CL" sz="1900" i="1" dirty="0" smtClean="0"/>
              <a:t> software</a:t>
            </a:r>
            <a:r>
              <a:rPr lang="es-419" sz="1900" i="1" dirty="0" smtClean="0"/>
              <a:t> que son elaborados a partir del </a:t>
            </a:r>
            <a:r>
              <a:rPr lang="es-419" sz="1900" b="1" i="1" dirty="0" smtClean="0"/>
              <a:t>artefacto de requerimientos </a:t>
            </a:r>
            <a:r>
              <a:rPr lang="es-419" sz="1900" i="1" dirty="0" smtClean="0"/>
              <a:t>(ERS)</a:t>
            </a:r>
            <a:r>
              <a:rPr lang="es-CL" sz="1900" i="1" dirty="0" smtClean="0"/>
              <a:t> </a:t>
            </a:r>
            <a:r>
              <a:rPr lang="es-419" sz="1900" i="1" dirty="0" smtClean="0"/>
              <a:t>y tiene</a:t>
            </a:r>
            <a:r>
              <a:rPr lang="es-CL" sz="1900" i="1" dirty="0" smtClean="0"/>
              <a:t> </a:t>
            </a:r>
            <a:r>
              <a:rPr lang="es-CL" sz="1900" i="1" dirty="0"/>
              <a:t>la función de unir y relacionar las </a:t>
            </a:r>
            <a:r>
              <a:rPr lang="es-CL" sz="1900" i="1" dirty="0" smtClean="0"/>
              <a:t>4 vistas</a:t>
            </a:r>
            <a:r>
              <a:rPr lang="es-419" sz="1900" i="1" dirty="0" smtClean="0"/>
              <a:t> del modelo</a:t>
            </a:r>
            <a:r>
              <a:rPr lang="es-CL" sz="1900" i="1" dirty="0" smtClean="0"/>
              <a:t>, </a:t>
            </a:r>
            <a:r>
              <a:rPr lang="es-CL" sz="1900" i="1" dirty="0"/>
              <a:t>esto quiere decir que desde un caso de uso podemos </a:t>
            </a:r>
            <a:r>
              <a:rPr lang="es-CL" sz="1900" i="1" dirty="0" smtClean="0"/>
              <a:t>v</a:t>
            </a:r>
            <a:r>
              <a:rPr lang="es-419" sz="1900" i="1" dirty="0" smtClean="0"/>
              <a:t>isualizar,</a:t>
            </a:r>
            <a:r>
              <a:rPr lang="es-CL" sz="1900" i="1" dirty="0" smtClean="0"/>
              <a:t> </a:t>
            </a:r>
            <a:r>
              <a:rPr lang="es-CL" sz="1900" i="1" dirty="0"/>
              <a:t>como se van </a:t>
            </a:r>
            <a:r>
              <a:rPr lang="es-419" sz="1900" i="1" dirty="0" smtClean="0"/>
              <a:t>enlazando</a:t>
            </a:r>
            <a:r>
              <a:rPr lang="es-CL" sz="1900" i="1" dirty="0" smtClean="0"/>
              <a:t> </a:t>
            </a:r>
            <a:r>
              <a:rPr lang="es-CL" sz="1900" i="1" dirty="0"/>
              <a:t>las otras 4 </a:t>
            </a:r>
            <a:r>
              <a:rPr lang="es-CL" sz="1900" i="1" dirty="0" smtClean="0"/>
              <a:t>vistas</a:t>
            </a:r>
            <a:r>
              <a:rPr lang="es-419" sz="1900" i="1" dirty="0" smtClean="0"/>
              <a:t>. Con esto obtenemos</a:t>
            </a:r>
            <a:r>
              <a:rPr lang="es-CL" sz="1900" i="1" dirty="0" smtClean="0"/>
              <a:t> una </a:t>
            </a:r>
            <a:r>
              <a:rPr lang="es-CL" sz="1900" i="1" dirty="0"/>
              <a:t>trazabilidad de componentes, clases, equipos, paquetes, etc</a:t>
            </a:r>
            <a:r>
              <a:rPr lang="es-CL" sz="1900" i="1" dirty="0" smtClean="0"/>
              <a:t>.</a:t>
            </a:r>
            <a:r>
              <a:rPr lang="es-419" sz="1900" i="1" dirty="0" smtClean="0"/>
              <a:t>,</a:t>
            </a:r>
            <a:r>
              <a:rPr lang="es-CL" sz="1900" i="1" dirty="0" smtClean="0"/>
              <a:t> </a:t>
            </a:r>
            <a:r>
              <a:rPr lang="es-CL" sz="1900" i="1" dirty="0"/>
              <a:t>para realizar cada caso de uso. Para completar la documentación de esta vista se pueden incluir el diagramas de casos de uso de </a:t>
            </a:r>
            <a:r>
              <a:rPr lang="es-CL" sz="1900" i="1" dirty="0" smtClean="0"/>
              <a:t>UML</a:t>
            </a:r>
            <a:r>
              <a:rPr lang="es-419" sz="1900" i="1" dirty="0" smtClean="0"/>
              <a:t> en el artefacto </a:t>
            </a:r>
            <a:r>
              <a:rPr lang="es-419" sz="1900" b="1" i="1" dirty="0" smtClean="0"/>
              <a:t>Especificación de Casos de Uso</a:t>
            </a:r>
            <a:r>
              <a:rPr lang="es-419" sz="1900" i="1" dirty="0" smtClean="0"/>
              <a:t>.</a:t>
            </a:r>
          </a:p>
          <a:p>
            <a:pPr algn="just"/>
            <a:endParaRPr lang="es-419" sz="1900" i="1" dirty="0"/>
          </a:p>
          <a:p>
            <a:pPr algn="just"/>
            <a:r>
              <a:rPr lang="es-CL" sz="1900" i="1" dirty="0"/>
              <a:t>Los </a:t>
            </a:r>
            <a:r>
              <a:rPr lang="es-CL" sz="1900" b="1" i="1" dirty="0"/>
              <a:t>Casos de Uso </a:t>
            </a:r>
            <a:r>
              <a:rPr lang="es-419" sz="1900" i="1" dirty="0"/>
              <a:t>son siempre iniciados por un actor </a:t>
            </a:r>
            <a:r>
              <a:rPr lang="es-419" sz="1900" i="1" dirty="0" smtClean="0"/>
              <a:t> y </a:t>
            </a:r>
            <a:r>
              <a:rPr lang="es-CL" sz="1900" i="1" dirty="0" smtClean="0"/>
              <a:t>representan </a:t>
            </a:r>
            <a:r>
              <a:rPr lang="es-CL" sz="1900" i="1" dirty="0"/>
              <a:t>lo </a:t>
            </a:r>
            <a:r>
              <a:rPr lang="es-CL" sz="1900" i="1" dirty="0" smtClean="0"/>
              <a:t>que</a:t>
            </a:r>
            <a:r>
              <a:rPr lang="es-419" sz="1900" i="1" dirty="0" smtClean="0"/>
              <a:t> </a:t>
            </a:r>
            <a:r>
              <a:rPr lang="es-CL" sz="1900" i="1" dirty="0"/>
              <a:t>el </a:t>
            </a:r>
            <a:r>
              <a:rPr lang="es-419" sz="1900" i="1" dirty="0" smtClean="0"/>
              <a:t>s</a:t>
            </a:r>
            <a:r>
              <a:rPr lang="es-CL" sz="1900" i="1" dirty="0" smtClean="0"/>
              <a:t>istema ha</a:t>
            </a:r>
            <a:r>
              <a:rPr lang="es-419" sz="1900" i="1" dirty="0" smtClean="0"/>
              <a:t>rá</a:t>
            </a:r>
            <a:r>
              <a:rPr lang="es-CL" sz="1900" i="1" dirty="0" smtClean="0"/>
              <a:t>.</a:t>
            </a:r>
            <a:r>
              <a:rPr lang="es-419" sz="1900" i="1" dirty="0" smtClean="0"/>
              <a:t> </a:t>
            </a:r>
            <a:r>
              <a:rPr lang="es-CL" sz="1900" i="1" dirty="0" smtClean="0"/>
              <a:t>En </a:t>
            </a:r>
            <a:r>
              <a:rPr lang="es-CL" sz="1900" i="1" dirty="0"/>
              <a:t>el libro “</a:t>
            </a:r>
            <a:r>
              <a:rPr lang="es-CL" sz="1900" b="1" i="1" dirty="0"/>
              <a:t>The UML Reference Manual</a:t>
            </a:r>
            <a:r>
              <a:rPr lang="es-CL" sz="1900" i="1" dirty="0"/>
              <a:t>” de </a:t>
            </a:r>
            <a:r>
              <a:rPr lang="es-CL" sz="1900" b="1" i="1" dirty="0"/>
              <a:t>RUMBAUGH</a:t>
            </a:r>
            <a:r>
              <a:rPr lang="es-CL" sz="1900" i="1" dirty="0"/>
              <a:t> se definen los casos de uso como: </a:t>
            </a:r>
            <a:r>
              <a:rPr lang="es-419" sz="1900" i="1" dirty="0" smtClean="0"/>
              <a:t>L</a:t>
            </a:r>
            <a:r>
              <a:rPr lang="es-CL" sz="1900" i="1" dirty="0" smtClean="0"/>
              <a:t>a </a:t>
            </a:r>
            <a:r>
              <a:rPr lang="es-CL" sz="1900" i="1" dirty="0"/>
              <a:t>especificación de secuencia de acciones, incluyendo variaciones a la secuencia y secuencia de los errores, que un sistema, subsistema o clase realizan con la interacción de actores </a:t>
            </a:r>
            <a:r>
              <a:rPr lang="es-CL" sz="1900" i="1" dirty="0" smtClean="0"/>
              <a:t>externos.</a:t>
            </a:r>
            <a:r>
              <a:rPr lang="es-419" sz="1900" i="1" dirty="0" smtClean="0"/>
              <a:t> </a:t>
            </a:r>
            <a:r>
              <a:rPr lang="es-CL" sz="1900" i="1" dirty="0" smtClean="0"/>
              <a:t>Los </a:t>
            </a:r>
            <a:r>
              <a:rPr lang="es-CL" sz="1900" i="1" dirty="0"/>
              <a:t>casos de uso son siempre iniciados por un actor y son escritos desde el punto de vista del actor.</a:t>
            </a:r>
            <a:endParaRPr lang="es-419" sz="1900" i="1" dirty="0" smtClean="0"/>
          </a:p>
          <a:p>
            <a:pPr algn="just"/>
            <a:endParaRPr lang="es-419" sz="1900" i="1" dirty="0" smtClean="0"/>
          </a:p>
          <a:p>
            <a:pPr algn="just"/>
            <a:endParaRPr lang="es-CL" sz="19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25033" y="1192721"/>
            <a:ext cx="8015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b="1" i="1" dirty="0"/>
              <a:t>E</a:t>
            </a:r>
            <a:r>
              <a:rPr lang="es-CL" b="1" i="1" dirty="0"/>
              <a:t>structurar Casos de </a:t>
            </a:r>
            <a:r>
              <a:rPr lang="es-CL" b="1" i="1" dirty="0" smtClean="0"/>
              <a:t>Uso</a:t>
            </a:r>
            <a:endParaRPr lang="es-419" i="1" dirty="0" smtClean="0"/>
          </a:p>
          <a:p>
            <a:pPr algn="just"/>
            <a:r>
              <a:rPr lang="es-CL" i="1" dirty="0" smtClean="0"/>
              <a:t>La </a:t>
            </a:r>
            <a:r>
              <a:rPr lang="es-CL" i="1" dirty="0"/>
              <a:t>estructuración de </a:t>
            </a:r>
            <a:r>
              <a:rPr lang="es-419" i="1" dirty="0" smtClean="0"/>
              <a:t>casos de uso</a:t>
            </a:r>
            <a:r>
              <a:rPr lang="es-CL" i="1" dirty="0" smtClean="0"/>
              <a:t> </a:t>
            </a:r>
            <a:r>
              <a:rPr lang="es-CL" i="1" dirty="0"/>
              <a:t>busca simplificar la explicación del funcionamiento del sistema y es el primer </a:t>
            </a:r>
            <a:r>
              <a:rPr lang="es-419" i="1" dirty="0" smtClean="0"/>
              <a:t>paso</a:t>
            </a:r>
            <a:r>
              <a:rPr lang="es-CL" i="1" dirty="0" smtClean="0"/>
              <a:t> </a:t>
            </a:r>
            <a:r>
              <a:rPr lang="es-CL" i="1" dirty="0"/>
              <a:t>para contemplar la reutilización y la modularización en la definición del diagrama de clases. </a:t>
            </a:r>
            <a:r>
              <a:rPr lang="es-419" i="1" dirty="0"/>
              <a:t>C</a:t>
            </a:r>
            <a:r>
              <a:rPr lang="es-CL" i="1" dirty="0" smtClean="0"/>
              <a:t>onsta </a:t>
            </a:r>
            <a:r>
              <a:rPr lang="es-CL" i="1" dirty="0"/>
              <a:t>de cuatro casos </a:t>
            </a:r>
            <a:r>
              <a:rPr lang="es-CL" i="1" dirty="0" smtClean="0"/>
              <a:t>posibles, </a:t>
            </a:r>
            <a:r>
              <a:rPr lang="es-CL" i="1" dirty="0"/>
              <a:t>la explicación contiene la repercusión </a:t>
            </a:r>
            <a:r>
              <a:rPr lang="es-419" i="1" dirty="0" smtClean="0"/>
              <a:t>d</a:t>
            </a:r>
            <a:r>
              <a:rPr lang="es-CL" i="1" dirty="0" smtClean="0"/>
              <a:t>el </a:t>
            </a:r>
            <a:r>
              <a:rPr lang="es-CL" i="1" dirty="0"/>
              <a:t>modelo de clases resultantes</a:t>
            </a:r>
            <a:r>
              <a:rPr lang="es-CL" dirty="0"/>
              <a:t>.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56860" y="2771592"/>
            <a:ext cx="79373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b="1" i="1" dirty="0" smtClean="0"/>
              <a:t>1. </a:t>
            </a:r>
            <a:r>
              <a:rPr lang="es-CL" b="1" i="1" dirty="0" smtClean="0"/>
              <a:t>Generalización </a:t>
            </a:r>
            <a:r>
              <a:rPr lang="es-CL" b="1" i="1" dirty="0"/>
              <a:t>de </a:t>
            </a:r>
            <a:r>
              <a:rPr lang="es-CL" b="1" i="1" dirty="0" smtClean="0"/>
              <a:t>actores</a:t>
            </a:r>
            <a:r>
              <a:rPr lang="es-419" i="1" dirty="0" smtClean="0"/>
              <a:t>: P</a:t>
            </a:r>
            <a:r>
              <a:rPr lang="es-CL" dirty="0" smtClean="0"/>
              <a:t>ermite </a:t>
            </a:r>
            <a:r>
              <a:rPr lang="es-CL" dirty="0"/>
              <a:t>al analista identificar un rol que hace factor común de las funcionalidades de varios usuarios. Si el actor A1 puede hacer {UC1, UC2 y UC3} y el actor A2 puede hacer {UC1, UC3 y UC4} entonces se puede crear un actor A3 que puede hacer {UC1 y UC3}, que los actores A1 y A2 extiendan de A3, que A1 pueda hacer {UC2} y que A2 pueda hacer {UC4}. </a:t>
            </a:r>
          </a:p>
        </p:txBody>
      </p:sp>
      <p:pic>
        <p:nvPicPr>
          <p:cNvPr id="1028" name="Picture 4" descr="https://11e03c80-a-62cb3a1a-s-sites.googlegroups.com/site/alfonsoperezr/investigacion/estructuracin-y-especificacin-de-casos-de-uos/GenActor.JPG?attachauth=ANoY7crDNPqHXLF6ZiFIkabFtKxyc-xO2T3aLyOS6qL5UfbcpI35tLiYz_sYvcIfzMYOH6VPL76mX84J9-F4HYBKfoH75LrMASHcCiU1f1ESio75kroCHIf1UF1BPvpD_ytGui93fz96HgU_n7MddDHoOT78ZXOkS8f9eLROyg5t6oBYUXLfB4rJbeT7vypvRhkOqHcB-H21Vx2MkeFRerXK3F52g6Mr5Z_itVCZF0kpTyjZ9nTDY9WfG_o1AgQ42lQ-iyGsurEHgbHJeWtEB49IFoMU6Sli1P15KE1QzPkfbRn69ez1y7c%3D&amp;attredirects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03" y="4344686"/>
            <a:ext cx="6023408" cy="23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582331" y="1403959"/>
            <a:ext cx="79597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b="1" i="1" dirty="0" smtClean="0"/>
              <a:t>2. </a:t>
            </a:r>
            <a:r>
              <a:rPr lang="es-CL" b="1" i="1" dirty="0" smtClean="0"/>
              <a:t>Generalización </a:t>
            </a:r>
            <a:r>
              <a:rPr lang="es-CL" b="1" i="1" dirty="0"/>
              <a:t>de casos de </a:t>
            </a:r>
            <a:r>
              <a:rPr lang="es-CL" b="1" i="1" dirty="0" smtClean="0"/>
              <a:t>uso</a:t>
            </a:r>
            <a:r>
              <a:rPr lang="es-419" i="1" dirty="0" smtClean="0"/>
              <a:t>: P</a:t>
            </a:r>
            <a:r>
              <a:rPr lang="es-CL" i="1" dirty="0" smtClean="0"/>
              <a:t>ermite </a:t>
            </a:r>
            <a:r>
              <a:rPr lang="es-CL" i="1" dirty="0"/>
              <a:t>extraer factor común de dos o más casos de uso que comparten características. En la generalización de casos de </a:t>
            </a:r>
            <a:r>
              <a:rPr lang="es-CL" i="1" dirty="0" smtClean="0"/>
              <a:t>uso</a:t>
            </a:r>
            <a:r>
              <a:rPr lang="es-419" i="1" dirty="0" smtClean="0"/>
              <a:t> </a:t>
            </a:r>
            <a:r>
              <a:rPr lang="es-CL" i="1" dirty="0" smtClean="0"/>
              <a:t>existe </a:t>
            </a:r>
            <a:r>
              <a:rPr lang="es-CL" i="1" dirty="0"/>
              <a:t>un casos de </a:t>
            </a:r>
            <a:r>
              <a:rPr lang="es-CL" i="1" dirty="0" smtClean="0"/>
              <a:t>uso</a:t>
            </a:r>
            <a:r>
              <a:rPr lang="es-419" i="1" dirty="0" smtClean="0"/>
              <a:t> </a:t>
            </a:r>
            <a:r>
              <a:rPr lang="es-CL" i="1" dirty="0" smtClean="0"/>
              <a:t> </a:t>
            </a:r>
            <a:r>
              <a:rPr lang="es-CL" i="1" dirty="0"/>
              <a:t>padre (o base, o general) y un casos de </a:t>
            </a:r>
            <a:r>
              <a:rPr lang="es-CL" i="1" dirty="0" smtClean="0"/>
              <a:t>uso</a:t>
            </a:r>
            <a:r>
              <a:rPr lang="es-419" i="1" dirty="0" smtClean="0"/>
              <a:t> </a:t>
            </a:r>
            <a:r>
              <a:rPr lang="es-CL" i="1" dirty="0" smtClean="0"/>
              <a:t>hijo </a:t>
            </a:r>
            <a:r>
              <a:rPr lang="es-CL" i="1" dirty="0"/>
              <a:t>que es una especialización del base. En estos casos el hijo hereda todas las características del padre, puede agregar nuevas características, y puede modificar (sobrescribir) características del padre excepto por las relaciones y los puntos de extensión.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82" y="3708179"/>
            <a:ext cx="5206735" cy="243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5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67160" y="1261641"/>
            <a:ext cx="81022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i="1" dirty="0" smtClean="0"/>
              <a:t>3. C</a:t>
            </a:r>
            <a:r>
              <a:rPr lang="es-CL" i="1" dirty="0" smtClean="0"/>
              <a:t>uando </a:t>
            </a:r>
            <a:r>
              <a:rPr lang="es-419" i="1" dirty="0" smtClean="0"/>
              <a:t>se </a:t>
            </a:r>
            <a:r>
              <a:rPr lang="es-CL" i="1" dirty="0" smtClean="0"/>
              <a:t>relaciona</a:t>
            </a:r>
            <a:r>
              <a:rPr lang="es-419" i="1" dirty="0" smtClean="0"/>
              <a:t>n</a:t>
            </a:r>
            <a:r>
              <a:rPr lang="es-CL" i="1" dirty="0" smtClean="0"/>
              <a:t> </a:t>
            </a:r>
            <a:r>
              <a:rPr lang="es-CL" i="1" dirty="0"/>
              <a:t>dos casos de uso con un </a:t>
            </a:r>
            <a:r>
              <a:rPr lang="es-419" b="1" i="1" dirty="0"/>
              <a:t>&lt;&lt;include&gt;&gt; </a:t>
            </a:r>
            <a:r>
              <a:rPr lang="es-419" b="1" i="1" dirty="0" smtClean="0"/>
              <a:t>, </a:t>
            </a:r>
            <a:r>
              <a:rPr lang="es-419" i="1" dirty="0" smtClean="0"/>
              <a:t>establece </a:t>
            </a:r>
            <a:r>
              <a:rPr lang="es-CL" i="1" dirty="0" smtClean="0"/>
              <a:t>que </a:t>
            </a:r>
            <a:r>
              <a:rPr lang="es-CL" i="1" dirty="0"/>
              <a:t>el </a:t>
            </a:r>
            <a:r>
              <a:rPr lang="es-CL" i="1" dirty="0" smtClean="0"/>
              <a:t>primer caso </a:t>
            </a:r>
            <a:r>
              <a:rPr lang="es-CL" i="1" dirty="0"/>
              <a:t>de uso </a:t>
            </a:r>
            <a:r>
              <a:rPr lang="es-CL" i="1" dirty="0" smtClean="0"/>
              <a:t>base</a:t>
            </a:r>
            <a:r>
              <a:rPr lang="es-419" i="1" dirty="0" smtClean="0"/>
              <a:t> </a:t>
            </a:r>
            <a:r>
              <a:rPr lang="es-CL" i="1" dirty="0" smtClean="0"/>
              <a:t>incluye </a:t>
            </a:r>
            <a:r>
              <a:rPr lang="es-CL" i="1" dirty="0"/>
              <a:t>al </a:t>
            </a:r>
            <a:r>
              <a:rPr lang="es-CL" i="1" dirty="0" smtClean="0"/>
              <a:t>segundo</a:t>
            </a:r>
            <a:r>
              <a:rPr lang="es-419" i="1" dirty="0" smtClean="0"/>
              <a:t>. </a:t>
            </a:r>
            <a:r>
              <a:rPr lang="es-CL" i="1" dirty="0" smtClean="0"/>
              <a:t>Es </a:t>
            </a:r>
            <a:r>
              <a:rPr lang="es-CL" i="1" dirty="0"/>
              <a:t>decir, el segundo es parte esencial del primero. Sin el segundo, el primero no podría funcionar bien; pues no podría cumplir su objetivo</a:t>
            </a:r>
            <a:r>
              <a:rPr lang="es-CL" i="1" dirty="0" smtClean="0"/>
              <a:t>.</a:t>
            </a:r>
            <a:endParaRPr lang="es-419" i="1" dirty="0"/>
          </a:p>
          <a:p>
            <a:pPr algn="just"/>
            <a:endParaRPr lang="es-419" i="1" dirty="0" smtClean="0"/>
          </a:p>
          <a:p>
            <a:pPr algn="just"/>
            <a:r>
              <a:rPr lang="es-419" i="1" dirty="0" smtClean="0"/>
              <a:t>4. Al contrario, cuando se relacionan dos </a:t>
            </a:r>
            <a:r>
              <a:rPr lang="es-CL" i="1" dirty="0" smtClean="0"/>
              <a:t>caso</a:t>
            </a:r>
            <a:r>
              <a:rPr lang="es-419" i="1" dirty="0" smtClean="0"/>
              <a:t>s de uso con un</a:t>
            </a:r>
            <a:r>
              <a:rPr lang="es-419" i="1" dirty="0"/>
              <a:t> </a:t>
            </a:r>
            <a:r>
              <a:rPr lang="es-419" i="1" dirty="0" smtClean="0"/>
              <a:t>&lt;&lt;</a:t>
            </a:r>
            <a:r>
              <a:rPr lang="es-CL" b="1" i="1" dirty="0" smtClean="0"/>
              <a:t>extend</a:t>
            </a:r>
            <a:r>
              <a:rPr lang="es-419" i="1" dirty="0" smtClean="0"/>
              <a:t>&gt;&gt;</a:t>
            </a:r>
            <a:r>
              <a:rPr lang="es-CL" i="1" dirty="0" smtClean="0"/>
              <a:t> el </a:t>
            </a:r>
            <a:r>
              <a:rPr lang="es-CL" i="1" dirty="0"/>
              <a:t>caso de uso de extensión no es indispensable que ocurra, y cuando lo hace ofrece un valor extra (extiende) al objetivo original del caso de uso base. En cambio en el </a:t>
            </a:r>
            <a:r>
              <a:rPr lang="es-419" b="1" i="1" dirty="0"/>
              <a:t>&lt;&lt;include&gt;&gt; </a:t>
            </a:r>
            <a:r>
              <a:rPr lang="es-CL" i="1" dirty="0" smtClean="0"/>
              <a:t>es </a:t>
            </a:r>
            <a:r>
              <a:rPr lang="es-CL" i="1" dirty="0"/>
              <a:t>necesario que ocurra el caso </a:t>
            </a:r>
            <a:r>
              <a:rPr lang="es-CL" i="1" dirty="0" smtClean="0"/>
              <a:t>incluido, </a:t>
            </a:r>
            <a:r>
              <a:rPr lang="es-CL" i="1" dirty="0"/>
              <a:t>tan sólo para satisfacer el objetivo del caso de uso base. </a:t>
            </a:r>
            <a:r>
              <a:rPr lang="es-419" i="1" dirty="0" smtClean="0"/>
              <a:t>   </a:t>
            </a:r>
            <a:endParaRPr lang="es-CL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99" y="3977020"/>
            <a:ext cx="3899719" cy="268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7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98986" y="1240593"/>
            <a:ext cx="803572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900" b="1" dirty="0" smtClean="0"/>
              <a:t>Diagramas </a:t>
            </a:r>
            <a:r>
              <a:rPr lang="es-CL" sz="1900" b="1" dirty="0"/>
              <a:t>de caso de </a:t>
            </a:r>
            <a:r>
              <a:rPr lang="es-CL" sz="1900" b="1" dirty="0" smtClean="0"/>
              <a:t>uso</a:t>
            </a:r>
            <a:r>
              <a:rPr lang="es-419" i="1" dirty="0" smtClean="0"/>
              <a:t>: S</a:t>
            </a:r>
            <a:r>
              <a:rPr lang="es-CL" i="1" dirty="0" smtClean="0"/>
              <a:t>uelen </a:t>
            </a:r>
            <a:r>
              <a:rPr lang="es-CL" i="1" dirty="0"/>
              <a:t>denominarse diagramas de comportamiento utilizados para describir un conjunto de acciones que algún sistema (sujeto) debe o puede realizar en colaboración con uno o más usuarios externos del sistema ( actores ). Cada caso de uso debe proporcionar algún resultado observable y valioso a los actores u otras partes interesadas del sistema. Tener en cuenta que las especificaciones de UML 2.0 a 2.4 también describen el diagrama de casos de uso como una especialización de un diagrama de clases , y el diagrama de clases es un diagrama de </a:t>
            </a:r>
            <a:r>
              <a:rPr lang="es-CL" i="1" dirty="0" smtClean="0"/>
              <a:t>estructuras.</a:t>
            </a:r>
            <a:endParaRPr lang="es-CL" i="1" dirty="0"/>
          </a:p>
        </p:txBody>
      </p:sp>
      <p:sp>
        <p:nvSpPr>
          <p:cNvPr id="4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05" y="3187882"/>
            <a:ext cx="4046256" cy="360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12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Vista +1 Escenarios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37" y="1449906"/>
            <a:ext cx="6723592" cy="4874604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601881" y="1188296"/>
            <a:ext cx="2905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800" b="1" i="1" dirty="0"/>
              <a:t>S</a:t>
            </a:r>
            <a:r>
              <a:rPr lang="es-CL" sz="2800" b="1" i="1" dirty="0" smtClean="0"/>
              <a:t>imbología</a:t>
            </a:r>
            <a:endParaRPr lang="es-CL" sz="2800" b="1" i="1" dirty="0"/>
          </a:p>
        </p:txBody>
      </p:sp>
    </p:spTree>
    <p:extLst>
      <p:ext uri="{BB962C8B-B14F-4D97-AF65-F5344CB8AC3E}">
        <p14:creationId xmlns:p14="http://schemas.microsoft.com/office/powerpoint/2010/main" val="29252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</TotalTime>
  <Words>868</Words>
  <Application>Microsoft Office PowerPoint</Application>
  <PresentationFormat>Presentación en pantalla (4:3)</PresentationFormat>
  <Paragraphs>31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israel alberto naranjo retamal</cp:lastModifiedBy>
  <cp:revision>211</cp:revision>
  <dcterms:created xsi:type="dcterms:W3CDTF">2014-04-29T13:43:09Z</dcterms:created>
  <dcterms:modified xsi:type="dcterms:W3CDTF">2018-07-18T20:46:03Z</dcterms:modified>
</cp:coreProperties>
</file>